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3" autoAdjust="0"/>
    <p:restoredTop sz="94660"/>
  </p:normalViewPr>
  <p:slideViewPr>
    <p:cSldViewPr>
      <p:cViewPr varScale="1">
        <p:scale>
          <a:sx n="69" d="100"/>
          <a:sy n="69" d="100"/>
        </p:scale>
        <p:origin x="-654" y="-7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E12EC-8164-40C4-94A8-691D98321A91}" type="datetimeFigureOut">
              <a:rPr lang="en-US" smtClean="0"/>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12EC-8164-40C4-94A8-691D98321A91}" type="datetimeFigureOut">
              <a:rPr lang="en-US" smtClean="0"/>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12EC-8164-40C4-94A8-691D98321A91}" type="datetimeFigureOut">
              <a:rPr lang="en-US" smtClean="0"/>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12EC-8164-40C4-94A8-691D98321A91}" type="datetimeFigureOut">
              <a:rPr lang="en-US" smtClean="0"/>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E12EC-8164-40C4-94A8-691D98321A91}" type="datetimeFigureOut">
              <a:rPr lang="en-US" smtClean="0"/>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E12EC-8164-40C4-94A8-691D98321A91}" type="datetimeFigureOut">
              <a:rPr lang="en-US" smtClean="0"/>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E12EC-8164-40C4-94A8-691D98321A91}" type="datetimeFigureOut">
              <a:rPr lang="en-US" smtClean="0"/>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E12EC-8164-40C4-94A8-691D98321A91}" type="datetimeFigureOut">
              <a:rPr lang="en-US" smtClean="0"/>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E12EC-8164-40C4-94A8-691D98321A91}" type="datetimeFigureOut">
              <a:rPr lang="en-US" smtClean="0"/>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E12EC-8164-40C4-94A8-691D98321A91}" type="datetimeFigureOut">
              <a:rPr lang="en-US" smtClean="0"/>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E12EC-8164-40C4-94A8-691D98321A91}" type="datetimeFigureOut">
              <a:rPr lang="en-US" smtClean="0"/>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A3AF16-EF2E-4197-9211-8B353767DF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E12EC-8164-40C4-94A8-691D98321A91}" type="datetimeFigureOut">
              <a:rPr lang="en-US" smtClean="0"/>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3AF16-EF2E-4197-9211-8B353767DF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hyperlink" Target="http://www.google.com.au/imgres?imgurl=http://www.clker.com/cliparts/5/0/d/0/11954409571848501976johnny_automatic_leopard.svg.hi.png&amp;imgrefurl=http://www.clker.com/clipart-11793.html&amp;usg=__EgRm8OJqfqI4S4du8F4wIT2OR2U=&amp;h=264&amp;w=600&amp;sz=102&amp;hl=en&amp;start=3&amp;zoom=1&amp;tbnid=G9UhPeLRns1H9M:&amp;tbnh=59&amp;tbnw=135&amp;ei=Mw3FTvehNMPMmAWJ28zyCg&amp;prev=/search%3Fq%3Dsnow%2Bleopards%2Bclipart5%26um%3D1%26hl%3Den%26sa%3DN%26rls%3Dcom.microsoft:en-US%26rlz%3D1I7ADRA_en%26tbm%3Disch&amp;um=1&amp;itbs=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Snow leopards</a:t>
            </a:r>
            <a:endParaRPr lang="en-US" dirty="0"/>
          </a:p>
        </p:txBody>
      </p:sp>
      <p:pic>
        <p:nvPicPr>
          <p:cNvPr id="11266" name="Picture 2" descr="http://pixdaus.com/pics/eg6GVFM3wb3HU5WVvh.jpg"/>
          <p:cNvPicPr>
            <a:picLocks noChangeAspect="1" noChangeArrowheads="1"/>
          </p:cNvPicPr>
          <p:nvPr/>
        </p:nvPicPr>
        <p:blipFill>
          <a:blip r:embed="rId3" cstate="print"/>
          <a:srcRect/>
          <a:stretch>
            <a:fillRect/>
          </a:stretch>
        </p:blipFill>
        <p:spPr bwMode="auto">
          <a:xfrm>
            <a:off x="971600" y="476672"/>
            <a:ext cx="2400267" cy="1800200"/>
          </a:xfrm>
          <a:prstGeom prst="rect">
            <a:avLst/>
          </a:prstGeom>
          <a:noFill/>
        </p:spPr>
      </p:pic>
      <p:pic>
        <p:nvPicPr>
          <p:cNvPr id="11268" name="Picture 4" descr="http://simbania.files.wordpress.com/2010/12/kat-snow-leopard.jpg"/>
          <p:cNvPicPr>
            <a:picLocks noChangeAspect="1" noChangeArrowheads="1"/>
          </p:cNvPicPr>
          <p:nvPr/>
        </p:nvPicPr>
        <p:blipFill>
          <a:blip r:embed="rId4" cstate="print"/>
          <a:srcRect/>
          <a:stretch>
            <a:fillRect/>
          </a:stretch>
        </p:blipFill>
        <p:spPr bwMode="auto">
          <a:xfrm>
            <a:off x="6588224" y="620688"/>
            <a:ext cx="1416825" cy="1844824"/>
          </a:xfrm>
          <a:prstGeom prst="rect">
            <a:avLst/>
          </a:prstGeom>
          <a:noFill/>
        </p:spPr>
      </p:pic>
      <p:pic>
        <p:nvPicPr>
          <p:cNvPr id="11269" name="Picture 5" descr="C:\Documents and Settings\Michael\Local Settings\Temporary Internet Files\Content.IE5\9H2XPV8R\MM900354724[1].gif"/>
          <p:cNvPicPr>
            <a:picLocks noChangeAspect="1" noChangeArrowheads="1" noCrop="1"/>
          </p:cNvPicPr>
          <p:nvPr/>
        </p:nvPicPr>
        <p:blipFill>
          <a:blip r:embed="rId5" cstate="print"/>
          <a:srcRect/>
          <a:stretch>
            <a:fillRect/>
          </a:stretch>
        </p:blipFill>
        <p:spPr bwMode="auto">
          <a:xfrm>
            <a:off x="1835696" y="3645024"/>
            <a:ext cx="647700" cy="619125"/>
          </a:xfrm>
          <a:prstGeom prst="rect">
            <a:avLst/>
          </a:prstGeom>
          <a:noFill/>
        </p:spPr>
      </p:pic>
    </p:spTree>
  </p:cSld>
  <p:clrMapOvr>
    <a:masterClrMapping/>
  </p:clrMapOvr>
  <p:transition>
    <p:split orient="vert"/>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Effect transition="in" filter="box(in)">
                                      <p:cBhvr>
                                        <p:cTn id="13" dur="500"/>
                                        <p:tgtEl>
                                          <p:spTgt spid="1126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1268"/>
                                        </p:tgtEl>
                                        <p:attrNameLst>
                                          <p:attrName>style.visibility</p:attrName>
                                        </p:attrNameLst>
                                      </p:cBhvr>
                                      <p:to>
                                        <p:strVal val="visible"/>
                                      </p:to>
                                    </p:set>
                                    <p:animEffect transition="in" filter="checkerboard(across)">
                                      <p:cBhvr>
                                        <p:cTn id="18" dur="500"/>
                                        <p:tgtEl>
                                          <p:spTgt spid="11268"/>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11269"/>
                                        </p:tgtEl>
                                        <p:attrNameLst>
                                          <p:attrName>style.visibility</p:attrName>
                                        </p:attrNameLst>
                                      </p:cBhvr>
                                      <p:to>
                                        <p:strVal val="visible"/>
                                      </p:to>
                                    </p:set>
                                    <p:animEffect transition="in" filter="wedge">
                                      <p:cBhvr>
                                        <p:cTn id="23" dur="2000"/>
                                        <p:tgtEl>
                                          <p:spTgt spid="1126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xit" presetSubtype="16" fill="hold" nodeType="clickEffect">
                                  <p:stCondLst>
                                    <p:cond delay="0"/>
                                  </p:stCondLst>
                                  <p:childTnLst>
                                    <p:animEffect transition="out" filter="box(in)">
                                      <p:cBhvr>
                                        <p:cTn id="27" dur="500"/>
                                        <p:tgtEl>
                                          <p:spTgt spid="11266"/>
                                        </p:tgtEl>
                                      </p:cBhvr>
                                    </p:animEffect>
                                    <p:set>
                                      <p:cBhvr>
                                        <p:cTn id="28" dur="1" fill="hold">
                                          <p:stCondLst>
                                            <p:cond delay="499"/>
                                          </p:stCondLst>
                                        </p:cTn>
                                        <p:tgtEl>
                                          <p:spTgt spid="1126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nodeType="clickEffect">
                                  <p:stCondLst>
                                    <p:cond delay="0"/>
                                  </p:stCondLst>
                                  <p:childTnLst>
                                    <p:animEffect transition="out" filter="blinds(horizontal)">
                                      <p:cBhvr>
                                        <p:cTn id="32" dur="500"/>
                                        <p:tgtEl>
                                          <p:spTgt spid="11268"/>
                                        </p:tgtEl>
                                      </p:cBhvr>
                                    </p:animEffect>
                                    <p:set>
                                      <p:cBhvr>
                                        <p:cTn id="33" dur="1" fill="hold">
                                          <p:stCondLst>
                                            <p:cond delay="499"/>
                                          </p:stCondLst>
                                        </p:cTn>
                                        <p:tgtEl>
                                          <p:spTgt spid="1126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 presetClass="exit" presetSubtype="10" fill="hold" nodeType="clickEffect">
                                  <p:stCondLst>
                                    <p:cond delay="0"/>
                                  </p:stCondLst>
                                  <p:childTnLst>
                                    <p:animEffect transition="out" filter="checkerboard(across)">
                                      <p:cBhvr>
                                        <p:cTn id="37" dur="500"/>
                                        <p:tgtEl>
                                          <p:spTgt spid="11269"/>
                                        </p:tgtEl>
                                      </p:cBhvr>
                                    </p:animEffect>
                                    <p:set>
                                      <p:cBhvr>
                                        <p:cTn id="38" dur="1" fill="hold">
                                          <p:stCondLst>
                                            <p:cond delay="499"/>
                                          </p:stCondLst>
                                        </p:cTn>
                                        <p:tgtEl>
                                          <p:spTgt spid="1126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6" presetClass="exit" presetSubtype="0" fill="hold" grpId="1" nodeType="clickEffect">
                                  <p:stCondLst>
                                    <p:cond delay="0"/>
                                  </p:stCondLst>
                                  <p:iterate type="lt">
                                    <p:tmPct val="10000"/>
                                  </p:iterate>
                                  <p:childTnLst>
                                    <p:anim from="(ppt_w)" to="(-ppt_w*2)" calcmode="lin" valueType="num">
                                      <p:cBhvr rctx="PPT">
                                        <p:cTn id="42" dur="500" autoRev="1">
                                          <p:stCondLst>
                                            <p:cond delay="0"/>
                                          </p:stCondLst>
                                        </p:cTn>
                                        <p:tgtEl>
                                          <p:spTgt spid="2"/>
                                        </p:tgtEl>
                                        <p:attrNameLst>
                                          <p:attrName>ppt_w</p:attrName>
                                        </p:attrNameLst>
                                      </p:cBhvr>
                                    </p:anim>
                                    <p:anim by="(ppt_w*0.50)" calcmode="lin" valueType="num">
                                      <p:cBhvr>
                                        <p:cTn id="43" dur="500" decel="50000" autoRev="1">
                                          <p:stCondLst>
                                            <p:cond delay="0"/>
                                          </p:stCondLst>
                                        </p:cTn>
                                        <p:tgtEl>
                                          <p:spTgt spid="2"/>
                                        </p:tgtEl>
                                        <p:attrNameLst>
                                          <p:attrName>ppt_x</p:attrName>
                                        </p:attrNameLst>
                                      </p:cBhvr>
                                    </p:anim>
                                    <p:anim from="(ppt_y)" to="(1+ppt_h/2)" calcmode="lin" valueType="num">
                                      <p:cBhvr>
                                        <p:cTn id="44" dur="1000">
                                          <p:stCondLst>
                                            <p:cond delay="0"/>
                                          </p:stCondLst>
                                        </p:cTn>
                                        <p:tgtEl>
                                          <p:spTgt spid="2"/>
                                        </p:tgtEl>
                                        <p:attrNameLst>
                                          <p:attrName>ppt_y</p:attrName>
                                        </p:attrNameLst>
                                      </p:cBhvr>
                                    </p:anim>
                                    <p:animRot by="21600000">
                                      <p:cBhvr>
                                        <p:cTn id="45" dur="1000">
                                          <p:stCondLst>
                                            <p:cond delay="0"/>
                                          </p:stCondLst>
                                        </p:cTn>
                                        <p:tgtEl>
                                          <p:spTgt spid="2"/>
                                        </p:tgtEl>
                                        <p:attrNameLst>
                                          <p:attrName>r</p:attrName>
                                        </p:attrNameLst>
                                      </p:cBhvr>
                                    </p:animRot>
                                    <p:set>
                                      <p:cBhvr>
                                        <p:cTn id="4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6000" b="1" dirty="0" smtClean="0"/>
              <a:t>Predators</a:t>
            </a:r>
            <a:r>
              <a:rPr lang="en-AU" dirty="0" smtClean="0"/>
              <a:t> </a:t>
            </a:r>
            <a:endParaRPr lang="en-US" dirty="0"/>
          </a:p>
        </p:txBody>
      </p:sp>
      <p:sp>
        <p:nvSpPr>
          <p:cNvPr id="4" name="TextBox 3"/>
          <p:cNvSpPr txBox="1"/>
          <p:nvPr/>
        </p:nvSpPr>
        <p:spPr>
          <a:xfrm>
            <a:off x="1043608" y="1844824"/>
            <a:ext cx="7560840" cy="1754326"/>
          </a:xfrm>
          <a:prstGeom prst="rect">
            <a:avLst/>
          </a:prstGeom>
          <a:noFill/>
        </p:spPr>
        <p:txBody>
          <a:bodyPr wrap="square" rtlCol="0">
            <a:spAutoFit/>
          </a:bodyPr>
          <a:lstStyle/>
          <a:p>
            <a:r>
              <a:rPr lang="en-AU" dirty="0" smtClean="0"/>
              <a:t>The main predators of snow leopards are </a:t>
            </a:r>
            <a:r>
              <a:rPr lang="en-AU" b="1" dirty="0" smtClean="0"/>
              <a:t>people.</a:t>
            </a:r>
          </a:p>
          <a:p>
            <a:endParaRPr lang="en-AU" dirty="0" smtClean="0"/>
          </a:p>
          <a:p>
            <a:r>
              <a:rPr lang="en-AU" dirty="0" smtClean="0"/>
              <a:t>This is why people kill them:</a:t>
            </a:r>
          </a:p>
          <a:p>
            <a:r>
              <a:rPr lang="en-AU" dirty="0" smtClean="0"/>
              <a:t>because they kill the farmers’ livestock</a:t>
            </a:r>
          </a:p>
          <a:p>
            <a:r>
              <a:rPr lang="en-AU" dirty="0" smtClean="0"/>
              <a:t>to export their skin to other countries  </a:t>
            </a:r>
            <a:endParaRPr lang="en-AU" dirty="0"/>
          </a:p>
          <a:p>
            <a:r>
              <a:rPr lang="en-AU" dirty="0" smtClean="0"/>
              <a:t> </a:t>
            </a:r>
            <a:endParaRPr lang="en-US" dirty="0"/>
          </a:p>
        </p:txBody>
      </p:sp>
      <p:pic>
        <p:nvPicPr>
          <p:cNvPr id="14338" name="Picture 2" descr="http://images.appleinsider.com/snow-leopard-080604.gif"/>
          <p:cNvPicPr>
            <a:picLocks noChangeAspect="1" noChangeArrowheads="1"/>
          </p:cNvPicPr>
          <p:nvPr/>
        </p:nvPicPr>
        <p:blipFill>
          <a:blip r:embed="rId2" cstate="print"/>
          <a:srcRect/>
          <a:stretch>
            <a:fillRect/>
          </a:stretch>
        </p:blipFill>
        <p:spPr bwMode="auto">
          <a:xfrm>
            <a:off x="467544" y="3789040"/>
            <a:ext cx="2746068" cy="2160240"/>
          </a:xfrm>
          <a:prstGeom prst="rect">
            <a:avLst/>
          </a:prstGeom>
          <a:ln w="228600" cap="sq" cmpd="thickThin">
            <a:solidFill>
              <a:srgbClr val="000000"/>
            </a:solidFill>
            <a:prstDash val="solid"/>
            <a:miter lim="800000"/>
          </a:ln>
          <a:effectLst>
            <a:innerShdw blurRad="76200">
              <a:srgbClr val="000000"/>
            </a:innerShdw>
          </a:effectLst>
        </p:spPr>
      </p:pic>
      <p:pic>
        <p:nvPicPr>
          <p:cNvPr id="14339" name="Picture 3" descr="C:\Documents and Settings\Michael\Local Settings\Temporary Internet Files\Content.IE5\RWS2TQW6\MM900283105[1].gif"/>
          <p:cNvPicPr>
            <a:picLocks noChangeAspect="1" noChangeArrowheads="1" noCrop="1"/>
          </p:cNvPicPr>
          <p:nvPr/>
        </p:nvPicPr>
        <p:blipFill>
          <a:blip r:embed="rId3" cstate="print"/>
          <a:srcRect/>
          <a:stretch>
            <a:fillRect/>
          </a:stretch>
        </p:blipFill>
        <p:spPr bwMode="auto">
          <a:xfrm>
            <a:off x="6228184" y="836712"/>
            <a:ext cx="2004468" cy="1584176"/>
          </a:xfrm>
          <a:prstGeom prst="rect">
            <a:avLst/>
          </a:prstGeom>
          <a:ln>
            <a:noFill/>
          </a:ln>
          <a:effectLst>
            <a:softEdge rad="112500"/>
          </a:effec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fade">
                                      <p:cBhvr>
                                        <p:cTn id="12" dur="2000"/>
                                        <p:tgtEl>
                                          <p:spTgt spid="143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338"/>
                                        </p:tgtEl>
                                        <p:attrNameLst>
                                          <p:attrName>style.visibility</p:attrName>
                                        </p:attrNameLst>
                                      </p:cBhvr>
                                      <p:to>
                                        <p:strVal val="visible"/>
                                      </p:to>
                                    </p:set>
                                    <p:animEffect transition="in" filter="wipe(down)">
                                      <p:cBhvr>
                                        <p:cTn id="17" dur="500"/>
                                        <p:tgtEl>
                                          <p:spTgt spid="143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dow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wipe(dow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wipe(down)">
                                      <p:cBhvr>
                                        <p:cTn id="4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b="1" dirty="0" smtClean="0"/>
              <a:t>Habitat</a:t>
            </a:r>
            <a:endParaRPr lang="en-US" sz="5400" b="1" dirty="0"/>
          </a:p>
        </p:txBody>
      </p:sp>
      <p:pic>
        <p:nvPicPr>
          <p:cNvPr id="15362" name="Picture 2" descr="C:\Documents and Settings\Michael\Local Settings\Temporary Internet Files\Content.IE5\GC386TPZ\MM900172546[1].gif"/>
          <p:cNvPicPr>
            <a:picLocks noChangeAspect="1" noChangeArrowheads="1" noCrop="1"/>
          </p:cNvPicPr>
          <p:nvPr/>
        </p:nvPicPr>
        <p:blipFill>
          <a:blip r:embed="rId2" cstate="print"/>
          <a:srcRect/>
          <a:stretch>
            <a:fillRect/>
          </a:stretch>
        </p:blipFill>
        <p:spPr bwMode="auto">
          <a:xfrm>
            <a:off x="5006699" y="4725144"/>
            <a:ext cx="4137301" cy="1802681"/>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99592" y="1700808"/>
            <a:ext cx="7704856" cy="3046988"/>
          </a:xfrm>
          <a:prstGeom prst="rect">
            <a:avLst/>
          </a:prstGeom>
          <a:noFill/>
        </p:spPr>
        <p:txBody>
          <a:bodyPr wrap="square" rtlCol="0">
            <a:spAutoFit/>
          </a:bodyPr>
          <a:lstStyle/>
          <a:p>
            <a:pPr algn="ctr"/>
            <a:r>
              <a:rPr lang="en-US" sz="3200" dirty="0" smtClean="0"/>
              <a:t>Snow leopards are found at altitudes(height)  between 9800 and 17,000 feet in the high, rugged mountains of Central Asia. Their range spans from Afghanistan to Kazakhstan and Russia in the north to India and China in the east.</a:t>
            </a:r>
            <a:endParaRPr lang="en-US" sz="3200" dirty="0"/>
          </a:p>
        </p:txBody>
      </p:sp>
      <p:pic>
        <p:nvPicPr>
          <p:cNvPr id="15363" name="Picture 3" descr="C:\Documents and Settings\Michael\Local Settings\Temporary Internet Files\Content.IE5\9H2XPV8R\MM900178143[1].gif"/>
          <p:cNvPicPr>
            <a:picLocks noChangeAspect="1" noChangeArrowheads="1" noCrop="1"/>
          </p:cNvPicPr>
          <p:nvPr/>
        </p:nvPicPr>
        <p:blipFill>
          <a:blip r:embed="rId3" cstate="print"/>
          <a:srcRect/>
          <a:stretch>
            <a:fillRect/>
          </a:stretch>
        </p:blipFill>
        <p:spPr bwMode="auto">
          <a:xfrm>
            <a:off x="683568" y="260648"/>
            <a:ext cx="1944216" cy="128661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fade">
                                      <p:cBhvr>
                                        <p:cTn id="12" dur="20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2"/>
                                        </p:tgtEl>
                                        <p:attrNameLst>
                                          <p:attrName>style.visibility</p:attrName>
                                        </p:attrNameLst>
                                      </p:cBhvr>
                                      <p:to>
                                        <p:strVal val="visible"/>
                                      </p:to>
                                    </p:set>
                                    <p:anim calcmode="lin" valueType="num">
                                      <p:cBhvr additive="base">
                                        <p:cTn id="17" dur="500" fill="hold"/>
                                        <p:tgtEl>
                                          <p:spTgt spid="15362"/>
                                        </p:tgtEl>
                                        <p:attrNameLst>
                                          <p:attrName>ppt_x</p:attrName>
                                        </p:attrNameLst>
                                      </p:cBhvr>
                                      <p:tavLst>
                                        <p:tav tm="0">
                                          <p:val>
                                            <p:strVal val="#ppt_x"/>
                                          </p:val>
                                        </p:tav>
                                        <p:tav tm="100000">
                                          <p:val>
                                            <p:strVal val="#ppt_x"/>
                                          </p:val>
                                        </p:tav>
                                      </p:tavLst>
                                    </p:anim>
                                    <p:anim calcmode="lin" valueType="num">
                                      <p:cBhvr additive="base">
                                        <p:cTn id="1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5400" b="1" dirty="0" smtClean="0"/>
              <a:t>Diet</a:t>
            </a:r>
            <a:endParaRPr lang="en-US" sz="5400" b="1" dirty="0"/>
          </a:p>
        </p:txBody>
      </p:sp>
      <p:pic>
        <p:nvPicPr>
          <p:cNvPr id="16386" name="Picture 2" descr="C:\Documents and Settings\Michael\Local Settings\Temporary Internet Files\Content.IE5\RWS2TQW6\MM900040929[1].gif"/>
          <p:cNvPicPr>
            <a:picLocks noChangeAspect="1" noChangeArrowheads="1" noCrop="1"/>
          </p:cNvPicPr>
          <p:nvPr/>
        </p:nvPicPr>
        <p:blipFill>
          <a:blip r:embed="rId2" cstate="print"/>
          <a:srcRect/>
          <a:stretch>
            <a:fillRect/>
          </a:stretch>
        </p:blipFill>
        <p:spPr bwMode="auto">
          <a:xfrm>
            <a:off x="899592" y="260647"/>
            <a:ext cx="1152128" cy="7759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387" name="Picture 3" descr="C:\Documents and Settings\Michael\Local Settings\Temporary Internet Files\Content.IE5\GC386TPZ\MM900040923[1].gif"/>
          <p:cNvPicPr>
            <a:picLocks noChangeAspect="1" noChangeArrowheads="1" noCrop="1"/>
          </p:cNvPicPr>
          <p:nvPr/>
        </p:nvPicPr>
        <p:blipFill>
          <a:blip r:embed="rId3" cstate="print"/>
          <a:srcRect/>
          <a:stretch>
            <a:fillRect/>
          </a:stretch>
        </p:blipFill>
        <p:spPr bwMode="auto">
          <a:xfrm>
            <a:off x="6444208" y="5805264"/>
            <a:ext cx="1685925" cy="657225"/>
          </a:xfrm>
          <a:prstGeom prst="rect">
            <a:avLst/>
          </a:prstGeom>
          <a:ln w="228600" cap="sq" cmpd="thickThin">
            <a:solidFill>
              <a:srgbClr val="000000"/>
            </a:solidFill>
            <a:prstDash val="solid"/>
            <a:miter lim="800000"/>
          </a:ln>
          <a:effectLst>
            <a:innerShdw blurRad="76200">
              <a:srgbClr val="000000"/>
            </a:innerShdw>
          </a:effectLst>
        </p:spPr>
      </p:pic>
      <p:sp>
        <p:nvSpPr>
          <p:cNvPr id="7" name="Rectangle 6"/>
          <p:cNvSpPr/>
          <p:nvPr/>
        </p:nvSpPr>
        <p:spPr>
          <a:xfrm>
            <a:off x="395536" y="2132856"/>
            <a:ext cx="8352928" cy="2585323"/>
          </a:xfrm>
          <a:prstGeom prst="rect">
            <a:avLst/>
          </a:prstGeom>
        </p:spPr>
        <p:txBody>
          <a:bodyPr wrap="square">
            <a:spAutoFit/>
          </a:bodyPr>
          <a:lstStyle/>
          <a:p>
            <a:pPr algn="ctr"/>
            <a:r>
              <a:rPr lang="en-US" sz="3600" dirty="0" smtClean="0"/>
              <a:t>Snow leopards mainly hunt wild sheep and goats.  Snow leopards are also known to eat smaller animals like rodents, hares and game birds.</a:t>
            </a:r>
            <a:r>
              <a:rPr lang="en-US" dirty="0" smtClean="0"/>
              <a:t/>
            </a:r>
            <a:br>
              <a:rPr lang="en-US" dirty="0" smtClean="0"/>
            </a:br>
            <a:endParaRPr lang="en-US" dirty="0"/>
          </a:p>
        </p:txBody>
      </p:sp>
      <p:pic>
        <p:nvPicPr>
          <p:cNvPr id="16391" name="Picture 7" descr="http://t1.gstatic.com/images?q=tbn:ANd9GcQ72Q540ArF6NQjMn0sXKKqBG0ZwQZFEHjHYWPXYtYVBFx5oCDNO5Gbyak">
            <a:hlinkClick r:id="rId4"/>
          </p:cNvPr>
          <p:cNvPicPr>
            <a:picLocks noChangeAspect="1" noChangeArrowheads="1"/>
          </p:cNvPicPr>
          <p:nvPr/>
        </p:nvPicPr>
        <p:blipFill>
          <a:blip r:embed="rId5" cstate="print"/>
          <a:srcRect/>
          <a:stretch>
            <a:fillRect/>
          </a:stretch>
        </p:blipFill>
        <p:spPr bwMode="auto">
          <a:xfrm rot="11837523">
            <a:off x="-1263745" y="225743"/>
            <a:ext cx="1627045" cy="711079"/>
          </a:xfrm>
          <a:prstGeom prst="rect">
            <a:avLst/>
          </a:prstGeom>
          <a:noFill/>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fade">
                                      <p:cBhvr>
                                        <p:cTn id="12" dur="20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fade">
                                      <p:cBhvr>
                                        <p:cTn id="17" dur="2000"/>
                                        <p:tgtEl>
                                          <p:spTgt spid="1639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387"/>
                                        </p:tgtEl>
                                        <p:attrNameLst>
                                          <p:attrName>style.visibility</p:attrName>
                                        </p:attrNameLst>
                                      </p:cBhvr>
                                      <p:to>
                                        <p:strVal val="visible"/>
                                      </p:to>
                                    </p:set>
                                    <p:anim calcmode="lin" valueType="num">
                                      <p:cBhvr additive="base">
                                        <p:cTn id="22" dur="500" fill="hold"/>
                                        <p:tgtEl>
                                          <p:spTgt spid="16387"/>
                                        </p:tgtEl>
                                        <p:attrNameLst>
                                          <p:attrName>ppt_x</p:attrName>
                                        </p:attrNameLst>
                                      </p:cBhvr>
                                      <p:tavLst>
                                        <p:tav tm="0">
                                          <p:val>
                                            <p:strVal val="#ppt_x"/>
                                          </p:val>
                                        </p:tav>
                                        <p:tav tm="100000">
                                          <p:val>
                                            <p:strVal val="#ppt_x"/>
                                          </p:val>
                                        </p:tav>
                                      </p:tavLst>
                                    </p:anim>
                                    <p:anim calcmode="lin" valueType="num">
                                      <p:cBhvr additive="base">
                                        <p:cTn id="23"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down)">
                                      <p:cBhvr>
                                        <p:cTn id="2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b="1" dirty="0" smtClean="0"/>
              <a:t>Anatomy and Lifespan</a:t>
            </a:r>
            <a:endParaRPr lang="en-US" sz="5400" b="1" dirty="0"/>
          </a:p>
        </p:txBody>
      </p:sp>
      <p:sp>
        <p:nvSpPr>
          <p:cNvPr id="3" name="TextBox 2"/>
          <p:cNvSpPr txBox="1"/>
          <p:nvPr/>
        </p:nvSpPr>
        <p:spPr>
          <a:xfrm>
            <a:off x="1259632" y="1484784"/>
            <a:ext cx="7560840" cy="4678204"/>
          </a:xfrm>
          <a:prstGeom prst="rect">
            <a:avLst/>
          </a:prstGeom>
          <a:noFill/>
        </p:spPr>
        <p:txBody>
          <a:bodyPr wrap="square" rtlCol="0">
            <a:spAutoFit/>
          </a:bodyPr>
          <a:lstStyle/>
          <a:p>
            <a:r>
              <a:rPr lang="en-US" sz="2800" b="1" dirty="0" smtClean="0"/>
              <a:t>Height:</a:t>
            </a:r>
            <a:r>
              <a:rPr lang="en-US" sz="2800" dirty="0" smtClean="0"/>
              <a:t> About 2 feet (.6m) at shoulders.</a:t>
            </a:r>
            <a:br>
              <a:rPr lang="en-US" sz="2800" dirty="0" smtClean="0"/>
            </a:br>
            <a:r>
              <a:rPr lang="en-US" sz="2800" b="1" dirty="0" smtClean="0"/>
              <a:t>Length:</a:t>
            </a:r>
            <a:r>
              <a:rPr lang="en-US" sz="2800" dirty="0" smtClean="0"/>
              <a:t> 6-7.5 feet (1.8-2.3m) (includes 40-inch (1m) tail length).</a:t>
            </a:r>
            <a:br>
              <a:rPr lang="en-US" sz="2800" dirty="0" smtClean="0"/>
            </a:br>
            <a:r>
              <a:rPr lang="en-US" sz="2800" b="1" dirty="0" smtClean="0"/>
              <a:t>Weight:</a:t>
            </a:r>
            <a:r>
              <a:rPr lang="en-US" sz="2800" dirty="0" smtClean="0"/>
              <a:t> 77-120 lbs (35-55 kg).</a:t>
            </a:r>
            <a:br>
              <a:rPr lang="en-US" sz="2800" dirty="0" smtClean="0"/>
            </a:br>
            <a:r>
              <a:rPr lang="en-US" sz="2800" dirty="0" smtClean="0"/>
              <a:t>Female snow leopards are about 30% smaller than males.</a:t>
            </a:r>
            <a:br>
              <a:rPr lang="en-US" sz="2800" dirty="0" smtClean="0"/>
            </a:br>
            <a:r>
              <a:rPr lang="en-US" sz="2800" b="1" dirty="0" smtClean="0"/>
              <a:t>Lifespan:</a:t>
            </a:r>
            <a:r>
              <a:rPr lang="en-US" sz="2800" dirty="0" smtClean="0"/>
              <a:t> Their reclusive nature makes it hard to determine snow leopard lifespan in the wild. They have, however, been known to live for as long as 21 years in captivity.</a:t>
            </a:r>
            <a:r>
              <a:rPr lang="en-US" dirty="0" smtClean="0"/>
              <a:t/>
            </a:r>
            <a:br>
              <a:rPr lang="en-US" dirty="0" smtClean="0"/>
            </a:br>
            <a:endParaRPr lang="en-US" dirty="0"/>
          </a:p>
        </p:txBody>
      </p:sp>
      <p:pic>
        <p:nvPicPr>
          <p:cNvPr id="17410" name="Picture 2" descr="C:\Documents and Settings\Michael\Local Settings\Temporary Internet Files\Content.IE5\GC386TPZ\MM900172632[1].gif"/>
          <p:cNvPicPr>
            <a:picLocks noChangeAspect="1" noChangeArrowheads="1" noCrop="1"/>
          </p:cNvPicPr>
          <p:nvPr/>
        </p:nvPicPr>
        <p:blipFill>
          <a:blip r:embed="rId2" cstate="print"/>
          <a:srcRect/>
          <a:stretch>
            <a:fillRect/>
          </a:stretch>
        </p:blipFill>
        <p:spPr bwMode="auto">
          <a:xfrm>
            <a:off x="539552" y="476672"/>
            <a:ext cx="628650" cy="1000125"/>
          </a:xfrm>
          <a:prstGeom prst="rect">
            <a:avLst/>
          </a:prstGeom>
          <a:noFill/>
        </p:spPr>
      </p:pic>
      <p:pic>
        <p:nvPicPr>
          <p:cNvPr id="17411" name="Picture 3" descr="C:\Program Files\Microsoft Office\MEDIA\CAGCAT10\j0234687.gif"/>
          <p:cNvPicPr>
            <a:picLocks noChangeAspect="1" noChangeArrowheads="1" noCrop="1"/>
          </p:cNvPicPr>
          <p:nvPr/>
        </p:nvPicPr>
        <p:blipFill>
          <a:blip r:embed="rId3" cstate="print"/>
          <a:srcRect/>
          <a:stretch>
            <a:fillRect/>
          </a:stretch>
        </p:blipFill>
        <p:spPr bwMode="auto">
          <a:xfrm>
            <a:off x="6948264" y="5661248"/>
            <a:ext cx="1228725" cy="723900"/>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Effect transition="in" filter="fade">
                                      <p:cBhvr>
                                        <p:cTn id="13" dur="2000"/>
                                        <p:tgtEl>
                                          <p:spTgt spid="174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7411"/>
                                        </p:tgtEl>
                                        <p:attrNameLst>
                                          <p:attrName>style.visibility</p:attrName>
                                        </p:attrNameLst>
                                      </p:cBhvr>
                                      <p:to>
                                        <p:strVal val="visible"/>
                                      </p:to>
                                    </p:set>
                                    <p:animEffect transition="in" filter="wipe(down)">
                                      <p:cBhvr>
                                        <p:cTn id="18" dur="500"/>
                                        <p:tgtEl>
                                          <p:spTgt spid="174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143000"/>
          </a:xfrm>
        </p:spPr>
        <p:txBody>
          <a:bodyPr>
            <a:normAutofit fontScale="90000"/>
          </a:bodyPr>
          <a:lstStyle/>
          <a:p>
            <a:r>
              <a:rPr lang="en-US" sz="6000" b="1" dirty="0" smtClean="0"/>
              <a:t>Reproduction</a:t>
            </a:r>
            <a:r>
              <a:rPr lang="en-US" b="1" dirty="0" smtClean="0"/>
              <a:t/>
            </a:r>
            <a:br>
              <a:rPr lang="en-US" b="1" dirty="0" smtClean="0"/>
            </a:br>
            <a:endParaRPr lang="en-US" dirty="0"/>
          </a:p>
        </p:txBody>
      </p:sp>
      <p:pic>
        <p:nvPicPr>
          <p:cNvPr id="18435" name="Picture 3" descr="C:\Documents and Settings\Michael\Local Settings\Temporary Internet Files\Content.IE5\RWS2TQW6\MM900162958[1].gif"/>
          <p:cNvPicPr>
            <a:picLocks noChangeAspect="1" noChangeArrowheads="1" noCrop="1"/>
          </p:cNvPicPr>
          <p:nvPr/>
        </p:nvPicPr>
        <p:blipFill>
          <a:blip r:embed="rId2" cstate="print"/>
          <a:srcRect/>
          <a:stretch>
            <a:fillRect/>
          </a:stretch>
        </p:blipFill>
        <p:spPr bwMode="auto">
          <a:xfrm>
            <a:off x="0" y="0"/>
            <a:ext cx="1267341" cy="1152128"/>
          </a:xfrm>
          <a:prstGeom prst="rect">
            <a:avLst/>
          </a:prstGeom>
          <a:noFill/>
        </p:spPr>
      </p:pic>
      <p:pic>
        <p:nvPicPr>
          <p:cNvPr id="18437" name="Picture 5" descr="http://www.leopard-pictures.com/babysnowleopard.jpg"/>
          <p:cNvPicPr>
            <a:picLocks noChangeAspect="1" noChangeArrowheads="1"/>
          </p:cNvPicPr>
          <p:nvPr/>
        </p:nvPicPr>
        <p:blipFill>
          <a:blip r:embed="rId3" cstate="print"/>
          <a:srcRect/>
          <a:stretch>
            <a:fillRect/>
          </a:stretch>
        </p:blipFill>
        <p:spPr bwMode="auto">
          <a:xfrm>
            <a:off x="7452320" y="5013176"/>
            <a:ext cx="1259632" cy="1574540"/>
          </a:xfrm>
          <a:prstGeom prst="rect">
            <a:avLst/>
          </a:prstGeom>
          <a:noFill/>
        </p:spPr>
      </p:pic>
      <p:sp>
        <p:nvSpPr>
          <p:cNvPr id="6" name="Rectangle 5"/>
          <p:cNvSpPr/>
          <p:nvPr/>
        </p:nvSpPr>
        <p:spPr>
          <a:xfrm>
            <a:off x="1331640" y="1772816"/>
            <a:ext cx="6840760" cy="3939540"/>
          </a:xfrm>
          <a:prstGeom prst="rect">
            <a:avLst/>
          </a:prstGeom>
        </p:spPr>
        <p:txBody>
          <a:bodyPr wrap="square">
            <a:spAutoFit/>
          </a:bodyPr>
          <a:lstStyle/>
          <a:p>
            <a:pPr algn="ctr"/>
            <a:r>
              <a:rPr lang="en-US" sz="2400" b="1" dirty="0" smtClean="0"/>
              <a:t>Mating Season:</a:t>
            </a:r>
            <a:r>
              <a:rPr lang="en-US" sz="2400" dirty="0" smtClean="0"/>
              <a:t> Between January and mid-March.</a:t>
            </a:r>
            <a:br>
              <a:rPr lang="en-US" sz="2400" dirty="0" smtClean="0"/>
            </a:br>
            <a:r>
              <a:rPr lang="en-US" sz="2400" b="1" dirty="0" smtClean="0"/>
              <a:t>Gestation period :</a:t>
            </a:r>
            <a:r>
              <a:rPr lang="en-US" sz="2400" dirty="0" smtClean="0"/>
              <a:t> 3-3 ½ months.</a:t>
            </a:r>
            <a:br>
              <a:rPr lang="en-US" sz="2400" dirty="0" smtClean="0"/>
            </a:br>
            <a:r>
              <a:rPr lang="en-US" sz="2400" b="1" dirty="0" smtClean="0"/>
              <a:t>Litter size:</a:t>
            </a:r>
            <a:r>
              <a:rPr lang="en-US" sz="2400" dirty="0" smtClean="0"/>
              <a:t> 2-3 cubs.</a:t>
            </a:r>
            <a:br>
              <a:rPr lang="en-US" sz="2400" dirty="0" smtClean="0"/>
            </a:br>
            <a:r>
              <a:rPr lang="en-US" sz="3200" dirty="0" smtClean="0"/>
              <a:t>Females give birth in rocky dens lined with their fur. The young follow their mother on hunts at three months and remain with her through their first winter.</a:t>
            </a:r>
            <a:r>
              <a:rPr lang="en-US" dirty="0" smtClean="0"/>
              <a:t/>
            </a:r>
            <a:br>
              <a:rPr lang="en-US" dirty="0" smtClean="0"/>
            </a:b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fade">
                                      <p:cBhvr>
                                        <p:cTn id="12" dur="20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wipe(down)">
                                      <p:cBhvr>
                                        <p:cTn id="17" dur="500"/>
                                        <p:tgtEl>
                                          <p:spTgt spid="1843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additive="base">
                                        <p:cTn id="2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3491880" y="3068960"/>
            <a:ext cx="3960440" cy="2376264"/>
          </a:xfrm>
          <a:prstGeom prst="wedgeRoundRectCallout">
            <a:avLst>
              <a:gd name="adj1" fmla="val -21899"/>
              <a:gd name="adj2" fmla="val 1039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xplosion 2 3"/>
          <p:cNvSpPr/>
          <p:nvPr/>
        </p:nvSpPr>
        <p:spPr>
          <a:xfrm>
            <a:off x="0" y="692696"/>
            <a:ext cx="4824536" cy="338437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AU" sz="5400" b="1" dirty="0" smtClean="0"/>
              <a:t>Facts </a:t>
            </a:r>
            <a:endParaRPr lang="en-US" sz="5400" b="1" dirty="0"/>
          </a:p>
        </p:txBody>
      </p:sp>
      <p:sp>
        <p:nvSpPr>
          <p:cNvPr id="3" name="Rectangle 2"/>
          <p:cNvSpPr/>
          <p:nvPr/>
        </p:nvSpPr>
        <p:spPr>
          <a:xfrm>
            <a:off x="755576" y="1844824"/>
            <a:ext cx="3006080" cy="1754326"/>
          </a:xfrm>
          <a:prstGeom prst="rect">
            <a:avLst/>
          </a:prstGeom>
        </p:spPr>
        <p:txBody>
          <a:bodyPr wrap="square">
            <a:spAutoFit/>
          </a:bodyPr>
          <a:lstStyle/>
          <a:p>
            <a:r>
              <a:rPr lang="en-US" dirty="0" smtClean="0"/>
              <a:t>Did You Know? Snow leopards have light green or gray eyes, unusual for big cats, who usually have yellow or gold eyes.</a:t>
            </a:r>
            <a:br>
              <a:rPr lang="en-US" dirty="0" smtClean="0"/>
            </a:br>
            <a:endParaRPr lang="en-US" dirty="0"/>
          </a:p>
        </p:txBody>
      </p:sp>
      <p:sp>
        <p:nvSpPr>
          <p:cNvPr id="5" name="Rectangle 4"/>
          <p:cNvSpPr/>
          <p:nvPr/>
        </p:nvSpPr>
        <p:spPr>
          <a:xfrm>
            <a:off x="3923928" y="3212976"/>
            <a:ext cx="3528392" cy="2031325"/>
          </a:xfrm>
          <a:prstGeom prst="rect">
            <a:avLst/>
          </a:prstGeom>
        </p:spPr>
        <p:txBody>
          <a:bodyPr wrap="square">
            <a:spAutoFit/>
          </a:bodyPr>
          <a:lstStyle/>
          <a:p>
            <a:r>
              <a:rPr lang="en-US" dirty="0" smtClean="0"/>
              <a:t>Did You Know? Snow leopards have very large paws that act as snowshoes and keep them from sinking into the snow. Their paws are also completely fur-covered, protecting them from the cold.</a:t>
            </a:r>
            <a:br>
              <a:rPr lang="en-US" dirty="0" smtClean="0"/>
            </a:br>
            <a:endParaRPr lang="en-US" dirty="0"/>
          </a:p>
        </p:txBody>
      </p:sp>
      <p:graphicFrame>
        <p:nvGraphicFramePr>
          <p:cNvPr id="8" name="Table 7"/>
          <p:cNvGraphicFramePr>
            <a:graphicFrameLocks noGrp="1"/>
          </p:cNvGraphicFramePr>
          <p:nvPr/>
        </p:nvGraphicFramePr>
        <p:xfrm>
          <a:off x="2267744" y="8253536"/>
          <a:ext cx="4139952" cy="6145371"/>
        </p:xfrm>
        <a:graphic>
          <a:graphicData uri="http://schemas.openxmlformats.org/drawingml/2006/table">
            <a:tbl>
              <a:tblPr/>
              <a:tblGrid>
                <a:gridCol w="1718544"/>
                <a:gridCol w="1718544"/>
                <a:gridCol w="351432"/>
                <a:gridCol w="351432"/>
              </a:tblGrid>
              <a:tr h="0">
                <a:tc gridSpan="4">
                  <a:txBody>
                    <a:bodyPr/>
                    <a:lstStyle/>
                    <a:p>
                      <a:pPr algn="l"/>
                      <a:endParaRPr lang="en-US" sz="1800" b="1" dirty="0">
                        <a:solidFill>
                          <a:srgbClr val="FFFFFF"/>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lnT w="9525" cap="flat" cmpd="sng" algn="ctr">
                      <a:solidFill>
                        <a:srgbClr val="FFFFFF"/>
                      </a:solidFill>
                      <a:prstDash val="solid"/>
                      <a:round/>
                      <a:headEnd type="none" w="med" len="med"/>
                      <a:tailEnd type="none" w="med" len="med"/>
                    </a:lnT>
                  </a:tcPr>
                </a:tc>
                <a:tc>
                  <a:txBody>
                    <a:bodyPr/>
                    <a:lstStyle/>
                    <a:p>
                      <a:endParaRPr lang="en-US" sz="800"/>
                    </a:p>
                  </a:txBody>
                  <a:tcPr marL="40776" marR="40776" marT="20388" marB="20388">
                    <a:lnT w="9525" cap="flat" cmpd="sng" algn="ctr">
                      <a:solidFill>
                        <a:srgbClr val="FFFFFF"/>
                      </a:solidFill>
                      <a:prstDash val="solid"/>
                      <a:round/>
                      <a:headEnd type="none" w="med" len="med"/>
                      <a:tailEnd type="none" w="med" len="med"/>
                    </a:lnT>
                  </a:tcPr>
                </a:tc>
              </a:tr>
              <a:tr h="429605">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73511">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dirty="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251476">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endParaRPr lang="en-US" sz="1800" b="0" dirty="0">
                        <a:solidFill>
                          <a:srgbClr val="000000"/>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29605">
                <a:tc>
                  <a:txBody>
                    <a:bodyPr/>
                    <a:lstStyle/>
                    <a:p>
                      <a:pPr algn="l"/>
                      <a:endParaRPr lang="en-US" sz="1800" b="1">
                        <a:solidFill>
                          <a:srgbClr val="FFFFFF"/>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a:txBody>
                    <a:bodyPr/>
                    <a:lstStyle/>
                    <a:p>
                      <a:pPr algn="l"/>
                      <a:endParaRPr lang="en-US" sz="1800" b="1" dirty="0">
                        <a:solidFill>
                          <a:srgbClr val="FFFFFF"/>
                        </a:solidFill>
                        <a:latin typeface="Verdana"/>
                      </a:endParaRP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dirty="0"/>
                    </a:p>
                  </a:txBody>
                  <a:tcPr marL="40776" marR="40776" marT="20388" marB="20388"/>
                </a:tc>
              </a:tr>
            </a:tbl>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2" grpId="0"/>
      <p:bldP spid="3" grpId="0" build="allAtOnce"/>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0"/>
            <a:ext cx="4752528" cy="936104"/>
          </a:xfrm>
        </p:spPr>
        <p:txBody>
          <a:bodyPr>
            <a:normAutofit fontScale="90000"/>
          </a:bodyPr>
          <a:lstStyle/>
          <a:p>
            <a:r>
              <a:rPr lang="en-AU" sz="3200" dirty="0" smtClean="0"/>
              <a:t>Snow leopards left in the wild</a:t>
            </a:r>
            <a:endParaRPr lang="en-US" sz="3200" dirty="0"/>
          </a:p>
        </p:txBody>
      </p:sp>
      <p:graphicFrame>
        <p:nvGraphicFramePr>
          <p:cNvPr id="3" name="Table 2"/>
          <p:cNvGraphicFramePr>
            <a:graphicFrameLocks noGrp="1"/>
          </p:cNvGraphicFramePr>
          <p:nvPr/>
        </p:nvGraphicFramePr>
        <p:xfrm>
          <a:off x="395536" y="908720"/>
          <a:ext cx="4416152" cy="5554044"/>
        </p:xfrm>
        <a:graphic>
          <a:graphicData uri="http://schemas.openxmlformats.org/drawingml/2006/table">
            <a:tbl>
              <a:tblPr/>
              <a:tblGrid>
                <a:gridCol w="1833198"/>
                <a:gridCol w="1833198"/>
                <a:gridCol w="374878"/>
                <a:gridCol w="374878"/>
              </a:tblGrid>
              <a:tr h="450484">
                <a:tc gridSpan="4">
                  <a:txBody>
                    <a:bodyPr/>
                    <a:lstStyle/>
                    <a:p>
                      <a:pPr algn="l"/>
                      <a:r>
                        <a:rPr lang="en-US" sz="1800" b="1" dirty="0">
                          <a:solidFill>
                            <a:srgbClr val="FFFFFF"/>
                          </a:solidFill>
                          <a:latin typeface="Verdana"/>
                        </a:rPr>
                        <a:t>Estimated snow leopard populations:</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2172">
                <a:tc>
                  <a:txBody>
                    <a:bodyPr/>
                    <a:lstStyle/>
                    <a:p>
                      <a:pPr algn="l"/>
                      <a:r>
                        <a:rPr lang="en-US" sz="1800" b="0">
                          <a:solidFill>
                            <a:srgbClr val="000000"/>
                          </a:solidFill>
                          <a:latin typeface="Verdana"/>
                        </a:rPr>
                        <a:t>Afghanistan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dirty="0">
                          <a:solidFill>
                            <a:srgbClr val="000000"/>
                          </a:solidFill>
                          <a:latin typeface="Verdana"/>
                        </a:rPr>
                        <a:t>100 – 200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lnT w="9525" cap="flat" cmpd="sng" algn="ctr">
                      <a:solidFill>
                        <a:srgbClr val="FFFFFF"/>
                      </a:solidFill>
                      <a:prstDash val="solid"/>
                      <a:round/>
                      <a:headEnd type="none" w="med" len="med"/>
                      <a:tailEnd type="none" w="med" len="med"/>
                    </a:lnT>
                  </a:tcPr>
                </a:tc>
                <a:tc>
                  <a:txBody>
                    <a:bodyPr/>
                    <a:lstStyle/>
                    <a:p>
                      <a:endParaRPr lang="en-US" sz="800"/>
                    </a:p>
                  </a:txBody>
                  <a:tcPr marL="40776" marR="40776" marT="20388" marB="20388">
                    <a:lnT w="9525" cap="flat" cmpd="sng" algn="ctr">
                      <a:solidFill>
                        <a:srgbClr val="FFFFFF"/>
                      </a:solidFill>
                      <a:prstDash val="solid"/>
                      <a:round/>
                      <a:headEnd type="none" w="med" len="med"/>
                      <a:tailEnd type="none" w="med" len="med"/>
                    </a:lnT>
                  </a:tcPr>
                </a:tc>
              </a:tr>
              <a:tr h="332172">
                <a:tc>
                  <a:txBody>
                    <a:bodyPr/>
                    <a:lstStyle/>
                    <a:p>
                      <a:pPr algn="l"/>
                      <a:r>
                        <a:rPr lang="en-US" sz="1800" b="0">
                          <a:solidFill>
                            <a:srgbClr val="000000"/>
                          </a:solidFill>
                          <a:latin typeface="Verdana"/>
                        </a:rPr>
                        <a:t>Bhutan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100 – 200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50484">
                <a:tc>
                  <a:txBody>
                    <a:bodyPr/>
                    <a:lstStyle/>
                    <a:p>
                      <a:pPr algn="l"/>
                      <a:r>
                        <a:rPr lang="en-US" sz="1800" b="0">
                          <a:solidFill>
                            <a:srgbClr val="000000"/>
                          </a:solidFill>
                          <a:latin typeface="Verdana"/>
                        </a:rPr>
                        <a:t>Burma/Myanmar</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No Studies</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a:solidFill>
                            <a:srgbClr val="000000"/>
                          </a:solidFill>
                          <a:latin typeface="Verdana"/>
                        </a:rPr>
                        <a:t>China</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2,000 – 2,500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288800">
                <a:tc>
                  <a:txBody>
                    <a:bodyPr/>
                    <a:lstStyle/>
                    <a:p>
                      <a:pPr algn="l"/>
                      <a:r>
                        <a:rPr lang="en-US" sz="1800" b="0">
                          <a:solidFill>
                            <a:srgbClr val="000000"/>
                          </a:solidFill>
                          <a:latin typeface="Verdana"/>
                        </a:rPr>
                        <a:t>India</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200 – 600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a:solidFill>
                            <a:srgbClr val="000000"/>
                          </a:solidFill>
                          <a:latin typeface="Verdana"/>
                        </a:rPr>
                        <a:t>Kazakhstan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180 – 200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dirty="0">
                          <a:solidFill>
                            <a:srgbClr val="000000"/>
                          </a:solidFill>
                          <a:latin typeface="Verdana"/>
                        </a:rPr>
                        <a:t>Kyrgyzstan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dirty="0">
                          <a:solidFill>
                            <a:srgbClr val="000000"/>
                          </a:solidFill>
                          <a:latin typeface="Verdana"/>
                        </a:rPr>
                        <a:t>800 – 1400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a:solidFill>
                            <a:srgbClr val="000000"/>
                          </a:solidFill>
                          <a:latin typeface="Verdana"/>
                        </a:rPr>
                        <a:t>Mongolia</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dirty="0">
                          <a:solidFill>
                            <a:srgbClr val="000000"/>
                          </a:solidFill>
                          <a:latin typeface="Verdana"/>
                        </a:rPr>
                        <a:t>500 – 1,000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dirty="0">
                          <a:solidFill>
                            <a:srgbClr val="000000"/>
                          </a:solidFill>
                          <a:latin typeface="Verdana"/>
                        </a:rPr>
                        <a:t>Nepal</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350 – 500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dirty="0">
                          <a:solidFill>
                            <a:srgbClr val="000000"/>
                          </a:solidFill>
                          <a:latin typeface="Verdana"/>
                        </a:rPr>
                        <a:t>Pakistan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250 – 420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dirty="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238379">
                <a:tc>
                  <a:txBody>
                    <a:bodyPr/>
                    <a:lstStyle/>
                    <a:p>
                      <a:pPr algn="l"/>
                      <a:r>
                        <a:rPr lang="en-US" sz="1800" b="0">
                          <a:solidFill>
                            <a:srgbClr val="000000"/>
                          </a:solidFill>
                          <a:latin typeface="Verdana"/>
                        </a:rPr>
                        <a:t>Russia</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a:solidFill>
                            <a:srgbClr val="000000"/>
                          </a:solidFill>
                          <a:latin typeface="Verdana"/>
                        </a:rPr>
                        <a:t>50 – 150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a:solidFill>
                            <a:srgbClr val="000000"/>
                          </a:solidFill>
                          <a:latin typeface="Verdana"/>
                        </a:rPr>
                        <a:t>Tajikistan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dirty="0">
                          <a:solidFill>
                            <a:srgbClr val="000000"/>
                          </a:solidFill>
                          <a:latin typeface="Verdana"/>
                        </a:rPr>
                        <a:t>120 – 300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dirty="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332172">
                <a:tc>
                  <a:txBody>
                    <a:bodyPr/>
                    <a:lstStyle/>
                    <a:p>
                      <a:pPr algn="l"/>
                      <a:r>
                        <a:rPr lang="en-US" sz="1800" b="0" dirty="0">
                          <a:solidFill>
                            <a:srgbClr val="000000"/>
                          </a:solidFill>
                          <a:latin typeface="Verdana"/>
                        </a:rPr>
                        <a:t>Uzbekistan</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l"/>
                      <a:r>
                        <a:rPr lang="en-US" sz="1800" b="0" dirty="0">
                          <a:solidFill>
                            <a:srgbClr val="000000"/>
                          </a:solidFill>
                          <a:latin typeface="Verdana"/>
                        </a:rPr>
                        <a:t>10 – 50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a:p>
                  </a:txBody>
                  <a:tcPr marL="40776" marR="40776" marT="20388" marB="20388"/>
                </a:tc>
              </a:tr>
              <a:tr h="450484">
                <a:tc>
                  <a:txBody>
                    <a:bodyPr/>
                    <a:lstStyle/>
                    <a:p>
                      <a:pPr algn="l"/>
                      <a:r>
                        <a:rPr lang="en-US" sz="1800" b="1">
                          <a:solidFill>
                            <a:srgbClr val="FFFFFF"/>
                          </a:solidFill>
                          <a:latin typeface="Verdana"/>
                        </a:rPr>
                        <a:t>Total</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a:txBody>
                    <a:bodyPr/>
                    <a:lstStyle/>
                    <a:p>
                      <a:pPr algn="l"/>
                      <a:r>
                        <a:rPr lang="en-US" sz="1800" b="1" dirty="0">
                          <a:solidFill>
                            <a:srgbClr val="FFFFFF"/>
                          </a:solidFill>
                          <a:latin typeface="Verdana"/>
                        </a:rPr>
                        <a:t>5,060 – 7,220</a:t>
                      </a:r>
                    </a:p>
                  </a:txBody>
                  <a:tcPr marL="16990" marR="16990" marT="16990" marB="1699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AAAAAA"/>
                    </a:solidFill>
                  </a:tcPr>
                </a:tc>
                <a:tc>
                  <a:txBody>
                    <a:bodyPr/>
                    <a:lstStyle/>
                    <a:p>
                      <a:endParaRPr lang="en-US" sz="800"/>
                    </a:p>
                  </a:txBody>
                  <a:tcPr marL="40776" marR="40776" marT="20388" marB="20388">
                    <a:lnL w="9525" cap="flat" cmpd="sng" algn="ctr">
                      <a:solidFill>
                        <a:srgbClr val="FFFFFF"/>
                      </a:solidFill>
                      <a:prstDash val="solid"/>
                      <a:round/>
                      <a:headEnd type="none" w="med" len="med"/>
                      <a:tailEnd type="none" w="med" len="med"/>
                    </a:lnL>
                  </a:tcPr>
                </a:tc>
                <a:tc>
                  <a:txBody>
                    <a:bodyPr/>
                    <a:lstStyle/>
                    <a:p>
                      <a:endParaRPr lang="en-US" sz="800" dirty="0"/>
                    </a:p>
                  </a:txBody>
                  <a:tcPr marL="40776" marR="40776" marT="20388" marB="20388"/>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0">
            <a:schemeClr val="accent4"/>
          </a:lnRef>
          <a:fillRef idx="3">
            <a:schemeClr val="accent4"/>
          </a:fillRef>
          <a:effectRef idx="3">
            <a:schemeClr val="accent4"/>
          </a:effectRef>
          <a:fontRef idx="minor">
            <a:schemeClr val="lt1"/>
          </a:fontRef>
        </p:style>
        <p:txBody>
          <a:bodyPr/>
          <a:lstStyle/>
          <a:p>
            <a:r>
              <a:rPr lang="en-AU" dirty="0" smtClean="0"/>
              <a:t>This is the end.</a:t>
            </a:r>
            <a:br>
              <a:rPr lang="en-AU" dirty="0" smtClean="0"/>
            </a:br>
            <a:r>
              <a:rPr lang="en-AU" dirty="0" smtClean="0"/>
              <a:t>Thank you for watching.</a:t>
            </a:r>
            <a:br>
              <a:rPr lang="en-AU" dirty="0" smtClean="0"/>
            </a:br>
            <a:r>
              <a:rPr lang="en-AU" dirty="0" smtClean="0"/>
              <a:t>Martin</a:t>
            </a:r>
            <a:endParaRPr lang="en-US" dirty="0"/>
          </a:p>
        </p:txBody>
      </p:sp>
    </p:spTree>
  </p:cSld>
  <p:clrMapOvr>
    <a:masterClrMapping/>
  </p:clrMapOvr>
  <p:transition>
    <p:wip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261</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Snow leopards</vt:lpstr>
      <vt:lpstr>Predators </vt:lpstr>
      <vt:lpstr>Habitat</vt:lpstr>
      <vt:lpstr>Diet</vt:lpstr>
      <vt:lpstr>Anatomy and Lifespan</vt:lpstr>
      <vt:lpstr>Reproduction </vt:lpstr>
      <vt:lpstr>Facts </vt:lpstr>
      <vt:lpstr>Snow leopards left in the wild</vt:lpstr>
      <vt:lpstr>This is the end. Thank you for watching. Martin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Snow leopards</dc:title>
  <dc:creator>Michael</dc:creator>
  <cp:lastModifiedBy>Michael</cp:lastModifiedBy>
  <cp:revision>21</cp:revision>
  <dcterms:created xsi:type="dcterms:W3CDTF">2011-11-17T11:23:38Z</dcterms:created>
  <dcterms:modified xsi:type="dcterms:W3CDTF">2011-11-17T13:37:49Z</dcterms:modified>
</cp:coreProperties>
</file>